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learn-sdg4.vercel.app" TargetMode="External"/><Relationship Id="rId3" Type="http://schemas.openxmlformats.org/officeDocument/2006/relationships/hyperlink" Target="https://github.com/Edrisabdella/SDG-4_Quality-Education-Project.git" TargetMode="External"/><Relationship Id="rId4" Type="http://schemas.openxmlformats.org/officeDocument/2006/relationships/hyperlink" Target="mailto:edrisabdella178@gmail.com" TargetMode="External"/><Relationship Id="rId5" Type="http://schemas.openxmlformats.org/officeDocument/2006/relationships/hyperlink" Target="https://www.linkedin.com/in/edris-abdella-nuure-7aa521177" TargetMode="External"/><Relationship Id="rId1" Type="http://schemas.openxmlformats.org/officeDocument/2006/relationships/image" Target="../media/image-8-1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OpenLearn: Inclusive Peer-to-Peer Digital Education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Welcome to OpenLearn, an innovative initiative dedicated to democratizing access to quality education. We believe every learner, regardless of their background or location, deserves the opportunity to thrive in a digital world.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1288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Our Driving Force: </a:t>
            </a:r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Team &amp; Collaboration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2099667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OpenLearn thrives on the dedication of our team and the strength of our partnerships, united by a shared vision for global education.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93790" y="2835354"/>
            <a:ext cx="7556421" cy="1025723"/>
          </a:xfrm>
          <a:prstGeom prst="roundRect">
            <a:avLst>
              <a:gd name="adj" fmla="val 6966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16650" y="2858214"/>
            <a:ext cx="680442" cy="980003"/>
          </a:xfrm>
          <a:prstGeom prst="roundRect">
            <a:avLst>
              <a:gd name="adj" fmla="val 6469"/>
            </a:avLst>
          </a:prstGeom>
          <a:solidFill>
            <a:srgbClr val="FCE2CF"/>
          </a:solidFill>
          <a:ln/>
        </p:spPr>
      </p:sp>
      <p:sp>
        <p:nvSpPr>
          <p:cNvPr id="7" name="Text 4"/>
          <p:cNvSpPr/>
          <p:nvPr/>
        </p:nvSpPr>
        <p:spPr>
          <a:xfrm>
            <a:off x="1025485" y="318873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667113" y="302823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Leadership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667113" y="3396020"/>
            <a:ext cx="66602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Led by Edris Abdella, guiding the vision and execution of OpenLearn.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93790" y="4031099"/>
            <a:ext cx="7556421" cy="1025723"/>
          </a:xfrm>
          <a:prstGeom prst="roundRect">
            <a:avLst>
              <a:gd name="adj" fmla="val 6966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816650" y="4053959"/>
            <a:ext cx="680442" cy="980003"/>
          </a:xfrm>
          <a:prstGeom prst="roundRect">
            <a:avLst>
              <a:gd name="adj" fmla="val 6469"/>
            </a:avLst>
          </a:prstGeom>
          <a:solidFill>
            <a:srgbClr val="FCE2CF"/>
          </a:solidFill>
          <a:ln/>
        </p:spPr>
      </p:sp>
      <p:sp>
        <p:nvSpPr>
          <p:cNvPr id="12" name="Text 9"/>
          <p:cNvSpPr/>
          <p:nvPr/>
        </p:nvSpPr>
        <p:spPr>
          <a:xfrm>
            <a:off x="1025485" y="438447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667113" y="4223980"/>
            <a:ext cx="218610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Development Support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667113" y="4591764"/>
            <a:ext cx="66602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Benefiting from the expertise and technical contributions of EastEdge Engineering.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793790" y="5226844"/>
            <a:ext cx="7556421" cy="1025723"/>
          </a:xfrm>
          <a:prstGeom prst="roundRect">
            <a:avLst>
              <a:gd name="adj" fmla="val 6966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816650" y="5249704"/>
            <a:ext cx="680442" cy="980003"/>
          </a:xfrm>
          <a:prstGeom prst="roundRect">
            <a:avLst>
              <a:gd name="adj" fmla="val 6469"/>
            </a:avLst>
          </a:prstGeom>
          <a:solidFill>
            <a:srgbClr val="FCE2CF"/>
          </a:solidFill>
          <a:ln/>
        </p:spPr>
      </p:sp>
      <p:sp>
        <p:nvSpPr>
          <p:cNvPr id="17" name="Text 14"/>
          <p:cNvSpPr/>
          <p:nvPr/>
        </p:nvSpPr>
        <p:spPr>
          <a:xfrm>
            <a:off x="1025485" y="5580221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667113" y="5419725"/>
            <a:ext cx="249007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Community Engagement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667113" y="5787509"/>
            <a:ext cx="66602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Empowered by the invaluable contributions of our dedicated Tutors and Volunteers.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793790" y="6422588"/>
            <a:ext cx="7556421" cy="1025723"/>
          </a:xfrm>
          <a:prstGeom prst="roundRect">
            <a:avLst>
              <a:gd name="adj" fmla="val 6966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816650" y="6445448"/>
            <a:ext cx="680442" cy="980003"/>
          </a:xfrm>
          <a:prstGeom prst="roundRect">
            <a:avLst>
              <a:gd name="adj" fmla="val 6469"/>
            </a:avLst>
          </a:prstGeom>
          <a:solidFill>
            <a:srgbClr val="FCE2CF"/>
          </a:solidFill>
          <a:ln/>
        </p:spPr>
      </p:sp>
      <p:sp>
        <p:nvSpPr>
          <p:cNvPr id="22" name="Text 19"/>
          <p:cNvSpPr/>
          <p:nvPr/>
        </p:nvSpPr>
        <p:spPr>
          <a:xfrm>
            <a:off x="1025485" y="677596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1667113" y="6615470"/>
            <a:ext cx="22248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Strategic Partnerships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667113" y="6983254"/>
            <a:ext cx="66602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Collaborating with schools and NGOs to expand our reach and impact.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318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Addressing the 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Global Learning Gap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089309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Despite advancements, significant barriers prevent equitable access to quality education worldwide. OpenLearn directly confronts these challenges.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2873931"/>
            <a:ext cx="3687485" cy="2245519"/>
          </a:xfrm>
          <a:prstGeom prst="roundRect">
            <a:avLst>
              <a:gd name="adj" fmla="val 3394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93790" y="2873931"/>
            <a:ext cx="91440" cy="2245519"/>
          </a:xfrm>
          <a:prstGeom prst="roundRect">
            <a:avLst>
              <a:gd name="adj" fmla="val 83349"/>
            </a:avLst>
          </a:prstGeom>
          <a:solidFill>
            <a:srgbClr val="D2600F"/>
          </a:solidFill>
          <a:ln/>
        </p:spPr>
      </p:sp>
      <p:sp>
        <p:nvSpPr>
          <p:cNvPr id="7" name="Text 4"/>
          <p:cNvSpPr/>
          <p:nvPr/>
        </p:nvSpPr>
        <p:spPr>
          <a:xfrm>
            <a:off x="1089541" y="3078242"/>
            <a:ext cx="296346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Limited Access to Education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89541" y="3470553"/>
            <a:ext cx="318742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underserved communities lack the foundational resources and infrastructure for comprehensive learning, hindering potential.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662726" y="2873931"/>
            <a:ext cx="3687485" cy="2245519"/>
          </a:xfrm>
          <a:prstGeom prst="roundRect">
            <a:avLst>
              <a:gd name="adj" fmla="val 3394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62726" y="2873931"/>
            <a:ext cx="91440" cy="2245519"/>
          </a:xfrm>
          <a:prstGeom prst="roundRect">
            <a:avLst>
              <a:gd name="adj" fmla="val 83349"/>
            </a:avLst>
          </a:prstGeom>
          <a:solidFill>
            <a:srgbClr val="D2600F"/>
          </a:solidFill>
          <a:ln/>
        </p:spPr>
      </p:sp>
      <p:sp>
        <p:nvSpPr>
          <p:cNvPr id="11" name="Text 8"/>
          <p:cNvSpPr/>
          <p:nvPr/>
        </p:nvSpPr>
        <p:spPr>
          <a:xfrm>
            <a:off x="4958477" y="3078242"/>
            <a:ext cx="3187422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Digital Divide &amp; Resource Scarcity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58477" y="3754041"/>
            <a:ext cx="318742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increasing reliance on digital learning exacerbates the gap for those without internet access or adequate educational materials.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93790" y="5300901"/>
            <a:ext cx="3687485" cy="2245519"/>
          </a:xfrm>
          <a:prstGeom prst="roundRect">
            <a:avLst>
              <a:gd name="adj" fmla="val 3394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93790" y="5300901"/>
            <a:ext cx="91440" cy="2245519"/>
          </a:xfrm>
          <a:prstGeom prst="roundRect">
            <a:avLst>
              <a:gd name="adj" fmla="val 83349"/>
            </a:avLst>
          </a:prstGeom>
          <a:solidFill>
            <a:srgbClr val="D2600F"/>
          </a:solidFill>
          <a:ln/>
        </p:spPr>
      </p:sp>
      <p:sp>
        <p:nvSpPr>
          <p:cNvPr id="15" name="Text 12"/>
          <p:cNvSpPr/>
          <p:nvPr/>
        </p:nvSpPr>
        <p:spPr>
          <a:xfrm>
            <a:off x="1089541" y="5505212"/>
            <a:ext cx="3187422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Insufficient Academic Support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89541" y="6181011"/>
            <a:ext cx="318742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often struggle without personalized guidance, mentorship, and additional academic assistance beyond the classroom.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675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OpenLearn's 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Empowering Solutions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112883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offer a multi-faceted approach to bridge educational disparities and foster a culture of continuous learning.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0190" y="2897505"/>
            <a:ext cx="3687485" cy="2367082"/>
          </a:xfrm>
          <a:prstGeom prst="roundRect">
            <a:avLst>
              <a:gd name="adj" fmla="val 3220"/>
            </a:avLst>
          </a:prstGeom>
          <a:solidFill>
            <a:srgbClr val="FCE2CF"/>
          </a:solidFill>
          <a:ln w="7620">
            <a:solidFill>
              <a:srgbClr val="C3CDC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469261" y="3086576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C3CDC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923" y="3205639"/>
            <a:ext cx="244912" cy="3061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69261" y="3812381"/>
            <a:ext cx="23536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Peer-to-Peer Tutoring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469261" y="4204692"/>
            <a:ext cx="330934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Connecting learners with peers for collaborative study sessions and personalized academic support.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0149126" y="2897505"/>
            <a:ext cx="3687485" cy="2367082"/>
          </a:xfrm>
          <a:prstGeom prst="roundRect">
            <a:avLst>
              <a:gd name="adj" fmla="val 3220"/>
            </a:avLst>
          </a:prstGeom>
          <a:solidFill>
            <a:srgbClr val="FCE2CF"/>
          </a:solidFill>
          <a:ln w="7620">
            <a:solidFill>
              <a:srgbClr val="C3CDC1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38197" y="3086576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C3CDC1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858" y="3205639"/>
            <a:ext cx="244912" cy="3061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8197" y="38123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Digital Resource Hub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0338197" y="4204692"/>
            <a:ext cx="330934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centralized repository of free, high-quality educational materials accessible to everyone, everywhere.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280190" y="5446038"/>
            <a:ext cx="7556421" cy="2076807"/>
          </a:xfrm>
          <a:prstGeom prst="roundRect">
            <a:avLst>
              <a:gd name="adj" fmla="val 3670"/>
            </a:avLst>
          </a:prstGeom>
          <a:solidFill>
            <a:srgbClr val="FCE2CF"/>
          </a:solidFill>
          <a:ln w="7620">
            <a:solidFill>
              <a:srgbClr val="C3CDC1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469261" y="5635109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C3CDC1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923" y="5754172"/>
            <a:ext cx="244912" cy="3061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69261" y="6360914"/>
            <a:ext cx="309967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Lifelong Learning Campaigns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469261" y="6753225"/>
            <a:ext cx="71782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Promoting the value of continuous education through engaging community outreach and awareness initiatives.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1627"/>
            <a:ext cx="61713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Our Core 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Strategic Objectives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470779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OpenLearn is driven by clear goals designed to create measurable impact and foster educational equity.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2255401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1774" y="228939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383506" y="2289334"/>
            <a:ext cx="405110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Facilitate Peer-to-Peer Tutoring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383506" y="2738318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dynamic knowledge sharing, mentorship, and collaborative learning environments among students.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93790" y="3681770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61774" y="371576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383506" y="3715703"/>
            <a:ext cx="440221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Curate &amp; Distribute Free Resources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383506" y="4164687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and disseminate high-quality digital learning content, including PDFs, eBooks, and video tutorials.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93790" y="510813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1774" y="51421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383506" y="5142071"/>
            <a:ext cx="339078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Promote Lifelong Learning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383506" y="5591056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impactful awareness campaigns that emphasize the transformative power and continuous benefits of education.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793790" y="6534507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61774" y="656850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383506" y="6568440"/>
            <a:ext cx="418695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Ensure Inclusivity &amp; Accessibility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383506" y="7017425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Guarantee that all learners, irrespective of their socio-economic background, can access our platform and resources.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2735"/>
            <a:ext cx="438185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Platform </a:t>
            </a:r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361950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OpenLearn is built with intuitive features designed to maximize engagement and learning outcomes for all users.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83010"/>
            <a:ext cx="425291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720947"/>
            <a:ext cx="228052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Dynamic Study Groups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93790" y="5088731"/>
            <a:ext cx="641508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Collaborative learning circles where students can connect, discuss, and learn from each other in real-time.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23" y="4083010"/>
            <a:ext cx="425291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21523" y="4720947"/>
            <a:ext cx="299346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Comprehensive Resource Hub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421523" y="5088731"/>
            <a:ext cx="641508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easily navigable library of educational content, including e-books, articles, and interactive exercises.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73247"/>
            <a:ext cx="425291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6611183"/>
            <a:ext cx="300585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Engaging Educational Content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93790" y="6978968"/>
            <a:ext cx="641508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rich collection of video tutorials and step-by-step guides covering a wide range of subjects.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523" y="5973247"/>
            <a:ext cx="425291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21523" y="6611183"/>
            <a:ext cx="251829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Mobile-First Accessibility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421523" y="6978968"/>
            <a:ext cx="641508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for mobile devices, ensuring seamless learning experiences on smartphones and tablets.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3768"/>
            <a:ext cx="52775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Robust 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Technology Stack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46292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platform is built on a modern, scalable, and secure technology foundation to ensure optimal performance and user experience.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0190" y="2247543"/>
            <a:ext cx="7556421" cy="5358289"/>
          </a:xfrm>
          <a:prstGeom prst="roundRect">
            <a:avLst>
              <a:gd name="adj" fmla="val 142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2255163"/>
            <a:ext cx="7541181" cy="1335762"/>
          </a:xfrm>
          <a:prstGeom prst="roundRect">
            <a:avLst>
              <a:gd name="adj" fmla="val 5706"/>
            </a:avLst>
          </a:prstGeom>
          <a:solidFill>
            <a:srgbClr val="FBE2D1"/>
          </a:solidFill>
          <a:ln/>
        </p:spPr>
      </p:sp>
      <p:sp>
        <p:nvSpPr>
          <p:cNvPr id="7" name="Text 4"/>
          <p:cNvSpPr/>
          <p:nvPr/>
        </p:nvSpPr>
        <p:spPr>
          <a:xfrm>
            <a:off x="6469261" y="243661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Frontend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469261" y="2828925"/>
            <a:ext cx="71782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with HTML, CSS, JavaScript, and React for a responsive and intuitive user interface.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287810" y="3590925"/>
            <a:ext cx="7541181" cy="1335762"/>
          </a:xfrm>
          <a:prstGeom prst="rect">
            <a:avLst/>
          </a:prstGeom>
          <a:solidFill>
            <a:srgbClr val="FBE2D1"/>
          </a:solidFill>
          <a:ln/>
        </p:spPr>
      </p:sp>
      <p:sp>
        <p:nvSpPr>
          <p:cNvPr id="10" name="Shape 7"/>
          <p:cNvSpPr/>
          <p:nvPr/>
        </p:nvSpPr>
        <p:spPr>
          <a:xfrm>
            <a:off x="6287810" y="3590925"/>
            <a:ext cx="7541181" cy="22860"/>
          </a:xfrm>
          <a:prstGeom prst="roundRect">
            <a:avLst>
              <a:gd name="adj" fmla="val 333395"/>
            </a:avLst>
          </a:prstGeom>
          <a:solidFill>
            <a:srgbClr val="E1C8B7"/>
          </a:solidFill>
          <a:ln/>
        </p:spPr>
      </p:sp>
      <p:sp>
        <p:nvSpPr>
          <p:cNvPr id="11" name="Text 8"/>
          <p:cNvSpPr/>
          <p:nvPr/>
        </p:nvSpPr>
        <p:spPr>
          <a:xfrm>
            <a:off x="6469261" y="377237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469261" y="4164687"/>
            <a:ext cx="71782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Powered by Node.js/Express or Firebase, providing robust server-side logic and API management.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87810" y="4926687"/>
            <a:ext cx="7541181" cy="1335762"/>
          </a:xfrm>
          <a:prstGeom prst="rect">
            <a:avLst/>
          </a:prstGeom>
          <a:solidFill>
            <a:srgbClr val="FBE2D1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7810" y="4926687"/>
            <a:ext cx="7541181" cy="22860"/>
          </a:xfrm>
          <a:prstGeom prst="roundRect">
            <a:avLst>
              <a:gd name="adj" fmla="val 333395"/>
            </a:avLst>
          </a:prstGeom>
          <a:solidFill>
            <a:srgbClr val="E1C8B7"/>
          </a:solidFill>
          <a:ln/>
        </p:spPr>
      </p:sp>
      <p:sp>
        <p:nvSpPr>
          <p:cNvPr id="15" name="Text 12"/>
          <p:cNvSpPr/>
          <p:nvPr/>
        </p:nvSpPr>
        <p:spPr>
          <a:xfrm>
            <a:off x="6469261" y="510813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469261" y="5500449"/>
            <a:ext cx="71782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persistence managed by MongoDB or Firebase, ensuring flexible and efficient data storage.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287810" y="6262449"/>
            <a:ext cx="7541181" cy="1335762"/>
          </a:xfrm>
          <a:prstGeom prst="rect">
            <a:avLst/>
          </a:prstGeom>
          <a:solidFill>
            <a:srgbClr val="FBE2D1"/>
          </a:solidFill>
          <a:ln/>
        </p:spPr>
      </p:sp>
      <p:sp>
        <p:nvSpPr>
          <p:cNvPr id="18" name="Shape 15"/>
          <p:cNvSpPr/>
          <p:nvPr/>
        </p:nvSpPr>
        <p:spPr>
          <a:xfrm>
            <a:off x="6287810" y="6262449"/>
            <a:ext cx="7541181" cy="22860"/>
          </a:xfrm>
          <a:prstGeom prst="roundRect">
            <a:avLst>
              <a:gd name="adj" fmla="val 333395"/>
            </a:avLst>
          </a:prstGeom>
          <a:solidFill>
            <a:srgbClr val="E1C8B7"/>
          </a:solidFill>
          <a:ln/>
        </p:spPr>
      </p:sp>
      <p:sp>
        <p:nvSpPr>
          <p:cNvPr id="19" name="Text 16"/>
          <p:cNvSpPr/>
          <p:nvPr/>
        </p:nvSpPr>
        <p:spPr>
          <a:xfrm>
            <a:off x="6469261" y="644390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Deployment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469261" y="6836212"/>
            <a:ext cx="71782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Hosted on reliable platforms like GitHub Pages, Vercel, or Netlify for continuous integration and delivery.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51121"/>
            <a:ext cx="918150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Measuring Our </a:t>
            </a:r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Transformative Impact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419516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OpenLearn is committed to delivering tangible results and fostering positive change in educational outcomes.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3790" y="4853464"/>
            <a:ext cx="306931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100+</a:t>
            </a:r>
            <a:endParaRPr lang="en-US" sz="5300" dirty="0"/>
          </a:p>
        </p:txBody>
      </p:sp>
      <p:sp>
        <p:nvSpPr>
          <p:cNvPr id="6" name="Text 3"/>
          <p:cNvSpPr/>
          <p:nvPr/>
        </p:nvSpPr>
        <p:spPr>
          <a:xfrm>
            <a:off x="1052513" y="57821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Students Improved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6223397"/>
            <a:ext cx="306931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Projected increase in student academic performance within the first year of implementation.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18253" y="4853464"/>
            <a:ext cx="306931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Free</a:t>
            </a:r>
            <a:endParaRPr lang="en-US" sz="5300" dirty="0"/>
          </a:p>
        </p:txBody>
      </p:sp>
      <p:sp>
        <p:nvSpPr>
          <p:cNvPr id="9" name="Text 6"/>
          <p:cNvSpPr/>
          <p:nvPr/>
        </p:nvSpPr>
        <p:spPr>
          <a:xfrm>
            <a:off x="4376976" y="57821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Learning Resources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118253" y="6223397"/>
            <a:ext cx="306931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accessible, high-quality educational materials are available to all, free of charge, online.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42716" y="4853464"/>
            <a:ext cx="306931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Growth</a:t>
            </a:r>
            <a:endParaRPr lang="en-US" sz="5300" dirty="0"/>
          </a:p>
        </p:txBody>
      </p:sp>
      <p:sp>
        <p:nvSpPr>
          <p:cNvPr id="12" name="Text 9"/>
          <p:cNvSpPr/>
          <p:nvPr/>
        </p:nvSpPr>
        <p:spPr>
          <a:xfrm>
            <a:off x="7626787" y="5782151"/>
            <a:ext cx="270105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Collaborative Learning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442716" y="6223397"/>
            <a:ext cx="306931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Fostering an environment where students actively engage, share knowledge, and learn together.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767179" y="4853464"/>
            <a:ext cx="3069431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</a:t>
            </a:r>
            <a:endParaRPr lang="en-US" sz="5300" dirty="0"/>
          </a:p>
        </p:txBody>
      </p:sp>
      <p:sp>
        <p:nvSpPr>
          <p:cNvPr id="15" name="Text 12"/>
          <p:cNvSpPr/>
          <p:nvPr/>
        </p:nvSpPr>
        <p:spPr>
          <a:xfrm>
            <a:off x="11026021" y="57821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Global Reach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767179" y="6223397"/>
            <a:ext cx="306943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model is designed to be easily adaptable and expandable to diverse regions and communities worldwide.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4728"/>
            <a:ext cx="634365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Connect With </a:t>
            </a:r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OpenLearn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0190" y="1681282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our live demo and connect with the project team to learn more about OpenLearn's mission and development.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80190" y="2613303"/>
            <a:ext cx="3670459" cy="2465903"/>
          </a:xfrm>
          <a:prstGeom prst="roundRect">
            <a:avLst>
              <a:gd name="adj" fmla="val 3670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26054" y="285916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Live Demo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526054" y="3324939"/>
            <a:ext cx="31787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openlearn-sdg4.vercel.app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526054" y="3798927"/>
            <a:ext cx="31787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Experience the platform firsthand.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6033" y="2613303"/>
            <a:ext cx="3670578" cy="2465903"/>
          </a:xfrm>
          <a:prstGeom prst="roundRect">
            <a:avLst>
              <a:gd name="adj" fmla="val 3670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11897" y="285916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GitHub Repository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411897" y="3324939"/>
            <a:ext cx="31788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SDG-4 Quality-Education Project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411897" y="4143732"/>
            <a:ext cx="31788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our codebase and contribute to development.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80190" y="5294590"/>
            <a:ext cx="7556421" cy="2250281"/>
          </a:xfrm>
          <a:prstGeom prst="roundRect">
            <a:avLst>
              <a:gd name="adj" fmla="val 4022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26054" y="554045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Contact &amp; Connect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526054" y="6006227"/>
            <a:ext cx="70646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Email: </a:t>
            </a:r>
            <a:pPr algn="l" indent="0" marL="0">
              <a:lnSpc>
                <a:spcPts val="2700"/>
              </a:lnSpc>
              <a:buNone/>
            </a:pPr>
            <a:r>
              <a:rPr lang="en-US" sz="165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edrisabdella178@gmail.com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526054" y="6480215"/>
            <a:ext cx="70646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LinkedIn: </a:t>
            </a:r>
            <a:pPr algn="l" indent="0" marL="0">
              <a:lnSpc>
                <a:spcPts val="2700"/>
              </a:lnSpc>
              <a:buNone/>
            </a:pPr>
            <a:r>
              <a:rPr lang="en-US" sz="165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edris-abdella-nuure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526054" y="6954202"/>
            <a:ext cx="70646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 Profile: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Edrisabdella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OpenLearn's </a:t>
            </a:r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Strategic Roadmap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2308860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phased approach ensures sustainable growth and continuous expansion of OpenLearn's reach and offerings.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509742" y="3191828"/>
            <a:ext cx="22860" cy="4310896"/>
          </a:xfrm>
          <a:prstGeom prst="roundRect">
            <a:avLst>
              <a:gd name="adj" fmla="val 375070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6716494" y="3409950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2C8B5"/>
          </a:solidFill>
          <a:ln/>
        </p:spPr>
      </p:sp>
      <p:sp>
        <p:nvSpPr>
          <p:cNvPr id="7" name="Shape 4"/>
          <p:cNvSpPr/>
          <p:nvPr/>
        </p:nvSpPr>
        <p:spPr>
          <a:xfrm>
            <a:off x="6280130" y="319182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56628" y="323004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30465" y="326195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Phase 1 (1-3 Months)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530465" y="3703201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building the core Digital Resource Hub and populating it with foundational educational content.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716494" y="4983004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2C8B5"/>
          </a:solidFill>
          <a:ln/>
        </p:spPr>
      </p:sp>
      <p:sp>
        <p:nvSpPr>
          <p:cNvPr id="12" name="Shape 9"/>
          <p:cNvSpPr/>
          <p:nvPr/>
        </p:nvSpPr>
        <p:spPr>
          <a:xfrm>
            <a:off x="6280130" y="4764881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6628" y="480310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530465" y="483500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Phase 2 (4-6 Months)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530465" y="5276255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 and refine the Peer-to-Peer Tutoring module, facilitating initial student connections and feedback loops.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716494" y="6556057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2C8B5"/>
          </a:solidFill>
          <a:ln/>
        </p:spPr>
      </p:sp>
      <p:sp>
        <p:nvSpPr>
          <p:cNvPr id="17" name="Shape 14"/>
          <p:cNvSpPr/>
          <p:nvPr/>
        </p:nvSpPr>
        <p:spPr>
          <a:xfrm>
            <a:off x="6280130" y="633793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56628" y="63761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530465" y="6408063"/>
            <a:ext cx="257151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Phase 3 (6-12 Months)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530465" y="6849308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the resource library, establish strategic partnerships with educational institutions and NGOs, and scale operations.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2025-09-04T20:23:43Z</dcterms:created>
  <dcterms:modified xsi:type="dcterms:W3CDTF">2025-09-04T20:23:43Z</dcterms:modified>
</cp:coreProperties>
</file>